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347" r:id="rId3"/>
    <p:sldId id="294" r:id="rId4"/>
    <p:sldId id="349" r:id="rId5"/>
    <p:sldId id="345" r:id="rId6"/>
    <p:sldId id="350" r:id="rId7"/>
    <p:sldId id="346" r:id="rId8"/>
    <p:sldId id="351" r:id="rId9"/>
    <p:sldId id="348" r:id="rId10"/>
    <p:sldId id="353" r:id="rId11"/>
    <p:sldId id="352" r:id="rId12"/>
    <p:sldId id="354" r:id="rId13"/>
    <p:sldId id="356" r:id="rId14"/>
    <p:sldId id="341" r:id="rId15"/>
    <p:sldId id="342" r:id="rId16"/>
    <p:sldId id="343" r:id="rId17"/>
    <p:sldId id="33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3333"/>
    <a:srgbClr val="FFFFFF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80401" autoAdjust="0"/>
  </p:normalViewPr>
  <p:slideViewPr>
    <p:cSldViewPr snapToGrid="0" showGuides="1">
      <p:cViewPr varScale="1">
        <p:scale>
          <a:sx n="89" d="100"/>
          <a:sy n="89" d="100"/>
        </p:scale>
        <p:origin x="148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BAF1A-1382-4872-BB87-2FE355596071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79976-348B-44DD-B132-28969EF86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38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55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Nounce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In finance,</a:t>
            </a:r>
          </a:p>
          <a:p>
            <a:r>
              <a:rPr lang="en-US" altLang="zh-CN" dirty="0" smtClean="0"/>
              <a:t>Downward TP(local maximum) suppress the rise of stock</a:t>
            </a:r>
            <a:r>
              <a:rPr lang="en-US" altLang="zh-CN" baseline="0" dirty="0" smtClean="0"/>
              <a:t> price</a:t>
            </a:r>
          </a:p>
          <a:p>
            <a:r>
              <a:rPr lang="en-US" altLang="zh-CN" baseline="0" dirty="0" smtClean="0"/>
              <a:t>Upward TP(local minimum) means there will be a rising trend in the future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567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Long period:</a:t>
            </a:r>
            <a:r>
              <a:rPr lang="en-US" altLang="zh-CN" baseline="0" dirty="0" smtClean="0"/>
              <a:t> 230 years </a:t>
            </a:r>
          </a:p>
          <a:p>
            <a:r>
              <a:rPr lang="en-US" altLang="zh-CN" dirty="0" smtClean="0"/>
              <a:t>Summary</a:t>
            </a:r>
            <a:r>
              <a:rPr lang="en-US" altLang="zh-CN" baseline="0" dirty="0" smtClean="0"/>
              <a:t> of history TP information</a:t>
            </a:r>
            <a:endParaRPr lang="en-US" altLang="zh-CN" dirty="0" smtClean="0"/>
          </a:p>
          <a:p>
            <a:r>
              <a:rPr lang="en-US" altLang="zh-CN" dirty="0" smtClean="0"/>
              <a:t>Column stands for time window, the number means how</a:t>
            </a:r>
            <a:r>
              <a:rPr lang="en-US" altLang="zh-CN" baseline="0" dirty="0" smtClean="0"/>
              <a:t> many days you should go back to the history.</a:t>
            </a:r>
            <a:endParaRPr lang="en-US" altLang="zh-CN" dirty="0" smtClean="0"/>
          </a:p>
          <a:p>
            <a:r>
              <a:rPr lang="en-US" altLang="zh-CN" dirty="0" smtClean="0"/>
              <a:t>Row stand</a:t>
            </a:r>
            <a:r>
              <a:rPr lang="en-US" altLang="zh-CN" baseline="0" dirty="0" smtClean="0"/>
              <a:t>s for price change range and </a:t>
            </a:r>
            <a:r>
              <a:rPr lang="en-US" altLang="zh-CN" baseline="0" smtClean="0"/>
              <a:t>they are </a:t>
            </a:r>
            <a:r>
              <a:rPr lang="en-US" altLang="zh-CN" baseline="0" dirty="0" smtClean="0"/>
              <a:t>percent numbers</a:t>
            </a:r>
          </a:p>
          <a:p>
            <a:r>
              <a:rPr lang="en-US" altLang="zh-CN" baseline="0" dirty="0" smtClean="0"/>
              <a:t>They both use </a:t>
            </a:r>
            <a:r>
              <a:rPr lang="en-US" altLang="zh-CN" baseline="0" dirty="0" err="1" smtClean="0"/>
              <a:t>Fabonaci</a:t>
            </a:r>
            <a:r>
              <a:rPr lang="en-US" altLang="zh-CN" baseline="0" dirty="0" smtClean="0"/>
              <a:t> numbers, which emphasis more on the closer data than the farther data in the history.</a:t>
            </a:r>
          </a:p>
          <a:p>
            <a:r>
              <a:rPr lang="en-US" altLang="zh-CN" baseline="0" dirty="0" smtClean="0"/>
              <a:t>Binary matrix, </a:t>
            </a:r>
          </a:p>
          <a:p>
            <a:r>
              <a:rPr lang="en-US" altLang="zh-CN" baseline="0" dirty="0" smtClean="0"/>
              <a:t>An element in the matrix means, whether or not the stock has a change ratio in a certain range  and in a certain time window in the history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019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707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61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64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126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26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76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410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09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43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31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00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48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9976-348B-44DD-B132-28969EF867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6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44D48-02E6-48D0-9645-565E98658C70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84B91-1A8E-4C9C-833C-5C9F1995CF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854692"/>
            <a:ext cx="12192000" cy="1003307"/>
          </a:xfrm>
          <a:prstGeom prst="rect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30752" y="-1"/>
            <a:ext cx="8461247" cy="5854691"/>
          </a:xfrm>
          <a:prstGeom prst="rect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" y="2115952"/>
            <a:ext cx="2691064" cy="264691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13044" y="1886087"/>
            <a:ext cx="8178955" cy="2182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zh-CN" sz="5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Stock </a:t>
            </a:r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Price Prediction</a:t>
            </a:r>
          </a:p>
          <a:p>
            <a:pPr>
              <a:lnSpc>
                <a:spcPts val="8500"/>
              </a:lnSpc>
            </a:pPr>
            <a:endParaRPr lang="en-US" altLang="zh-CN" sz="5400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8178955" cy="1024128"/>
          </a:xfrm>
          <a:prstGeom prst="rect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5854693"/>
            <a:ext cx="8178955" cy="1024128"/>
          </a:xfrm>
          <a:prstGeom prst="rect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9737468" y="5288339"/>
            <a:ext cx="2172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+mj-lt"/>
              </a:rPr>
              <a:t>Group 17</a:t>
            </a:r>
          </a:p>
          <a:p>
            <a:r>
              <a:rPr lang="en-US" altLang="zh-CN" sz="3200" dirty="0" smtClean="0">
                <a:solidFill>
                  <a:schemeClr val="bg1"/>
                </a:solidFill>
                <a:latin typeface="+mj-lt"/>
              </a:rPr>
              <a:t>HKUST</a:t>
            </a:r>
            <a:endParaRPr lang="en-US" altLang="zh-CN" sz="32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+mj-lt"/>
              </a:rPr>
              <a:t>2017/05/05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Model Comparison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1186363"/>
            <a:ext cx="10736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39999" y="994141"/>
            <a:ext cx="10204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TP(</a:t>
            </a:r>
            <a:r>
              <a:rPr lang="en-US" sz="2400" dirty="0"/>
              <a:t>local extremal point in the plots generated by computing five-day MAs of closing </a:t>
            </a:r>
            <a:r>
              <a:rPr lang="en-US" sz="2400" dirty="0" smtClean="0"/>
              <a:t>prices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98" y="1933788"/>
            <a:ext cx="10058400" cy="42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Model Comparison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1186363"/>
            <a:ext cx="10736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39999" y="994141"/>
            <a:ext cx="5207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TP Matrix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35" b="6633"/>
          <a:stretch/>
        </p:blipFill>
        <p:spPr>
          <a:xfrm>
            <a:off x="2243138" y="1473965"/>
            <a:ext cx="4404712" cy="5052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01050" y="2171700"/>
            <a:ext cx="3571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 can </a:t>
            </a:r>
            <a:r>
              <a:rPr lang="en-US" sz="2800" dirty="0" err="1"/>
              <a:t>summarise</a:t>
            </a:r>
            <a:r>
              <a:rPr lang="en-US" sz="2800" dirty="0"/>
              <a:t> the history of stock price changes over a long period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64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Model Comparison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1186363"/>
            <a:ext cx="10736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39999" y="994141"/>
            <a:ext cx="5207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376265"/>
            <a:ext cx="5852160" cy="438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43" y="1376265"/>
            <a:ext cx="5852160" cy="4389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4425" y="5765385"/>
            <a:ext cx="442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 set</a:t>
            </a:r>
          </a:p>
          <a:p>
            <a:r>
              <a:rPr lang="en-US" dirty="0" smtClean="0"/>
              <a:t>MSE: about 10</a:t>
            </a:r>
            <a:r>
              <a:rPr lang="en-US" baseline="30000" dirty="0" smtClean="0"/>
              <a:t>-7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26289" y="5765384"/>
            <a:ext cx="442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set</a:t>
            </a:r>
          </a:p>
          <a:p>
            <a:r>
              <a:rPr lang="en-US" dirty="0" smtClean="0"/>
              <a:t>MSE: </a:t>
            </a:r>
            <a:r>
              <a:rPr lang="en-US" smtClean="0"/>
              <a:t>about 10</a:t>
            </a:r>
            <a:r>
              <a:rPr lang="en-US" baseline="30000" smtClean="0"/>
              <a:t>-5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Back testing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1197652"/>
            <a:ext cx="10736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5425" y="1263424"/>
            <a:ext cx="920115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one single stock, o</a:t>
            </a:r>
            <a:r>
              <a:rPr lang="en-US" sz="2800" dirty="0" smtClean="0"/>
              <a:t>n </a:t>
            </a:r>
            <a:r>
              <a:rPr lang="en-US" sz="2800" dirty="0"/>
              <a:t>the morning of each trading day, we use the model to </a:t>
            </a:r>
            <a:r>
              <a:rPr lang="en-US" sz="2800" dirty="0" smtClean="0"/>
              <a:t>predict the price change ratio.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If the output is large </a:t>
            </a:r>
            <a:r>
              <a:rPr lang="en-US" sz="2800" dirty="0" smtClean="0"/>
              <a:t>enough(larger than a certain threshold), </a:t>
            </a:r>
            <a:r>
              <a:rPr lang="en-US" sz="2800" dirty="0"/>
              <a:t>we buy </a:t>
            </a:r>
            <a:r>
              <a:rPr lang="en-US" sz="2800" dirty="0" smtClean="0"/>
              <a:t>the stock with all money.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If the </a:t>
            </a:r>
            <a:r>
              <a:rPr lang="en-US" sz="2800" dirty="0" smtClean="0"/>
              <a:t>output </a:t>
            </a:r>
            <a:r>
              <a:rPr lang="en-US" sz="2800" dirty="0"/>
              <a:t>is small </a:t>
            </a:r>
            <a:r>
              <a:rPr lang="en-US" sz="2800" dirty="0" smtClean="0"/>
              <a:t>enough(smaller than another certain threshold), </a:t>
            </a:r>
            <a:r>
              <a:rPr lang="en-US" sz="2800" dirty="0"/>
              <a:t>we sell </a:t>
            </a:r>
            <a:r>
              <a:rPr lang="en-US" sz="2800" dirty="0" smtClean="0"/>
              <a:t>all of our shares.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Otherwise</a:t>
            </a:r>
            <a:r>
              <a:rPr lang="en-US" sz="2800" dirty="0"/>
              <a:t>, we just take the "hold" </a:t>
            </a:r>
            <a:r>
              <a:rPr lang="en-US" sz="2800" dirty="0" smtClean="0"/>
              <a:t>action and do nothing.</a:t>
            </a:r>
          </a:p>
          <a:p>
            <a:endParaRPr lang="en-US" sz="2800" dirty="0" smtClean="0"/>
          </a:p>
          <a:p>
            <a:r>
              <a:rPr lang="en-US" sz="2800" dirty="0" smtClean="0"/>
              <a:t>Here, we used data mining to find two proper thresholds of “buy” and “sell”.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0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Back testing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1197652"/>
            <a:ext cx="10736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7" y="1064454"/>
            <a:ext cx="9297761" cy="54236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86800" y="3217687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Annual profit: </a:t>
            </a:r>
            <a:r>
              <a:rPr lang="nb-NO" sz="2400" dirty="0" smtClean="0"/>
              <a:t>93.47</a:t>
            </a:r>
            <a:r>
              <a:rPr lang="nb-NO" sz="2400" dirty="0" smtClean="0"/>
              <a:t>%</a:t>
            </a:r>
          </a:p>
          <a:p>
            <a:endParaRPr lang="nb-NO" sz="2400" dirty="0"/>
          </a:p>
          <a:p>
            <a:r>
              <a:rPr lang="nb-NO" sz="2400" dirty="0" err="1" smtClean="0"/>
              <a:t>Also</a:t>
            </a:r>
            <a:r>
              <a:rPr lang="nb-NO" sz="2400" dirty="0" smtClean="0"/>
              <a:t> </a:t>
            </a:r>
            <a:r>
              <a:rPr lang="nb-NO" sz="2400" dirty="0" err="1" smtClean="0"/>
              <a:t>good</a:t>
            </a:r>
            <a:r>
              <a:rPr lang="nb-NO" sz="2400" dirty="0" smtClean="0"/>
              <a:t> </a:t>
            </a:r>
            <a:r>
              <a:rPr lang="nb-NO" sz="2400" dirty="0" err="1" smtClean="0"/>
              <a:t>max</a:t>
            </a:r>
            <a:r>
              <a:rPr lang="nb-NO" sz="2400" dirty="0" smtClean="0"/>
              <a:t> </a:t>
            </a:r>
            <a:r>
              <a:rPr lang="nb-NO" sz="2400" dirty="0" err="1" smtClean="0"/>
              <a:t>drawdown</a:t>
            </a:r>
            <a:r>
              <a:rPr lang="nb-NO" sz="2400" dirty="0" smtClean="0"/>
              <a:t> and </a:t>
            </a:r>
            <a:r>
              <a:rPr lang="nb-NO" sz="2400" dirty="0" err="1" smtClean="0"/>
              <a:t>sharpe</a:t>
            </a:r>
            <a:r>
              <a:rPr lang="nb-NO" sz="2400" dirty="0" smtClean="0"/>
              <a:t> ratio</a:t>
            </a:r>
            <a:r>
              <a:rPr lang="en-US" sz="2400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077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Future Work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1197652"/>
            <a:ext cx="10736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913" y="1814513"/>
            <a:ext cx="10344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Try different kinds of inputs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Involve more information besides stock price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Go on modifying our model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Try classification methods on this problem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Predict “rise” or “fall” of stock price</a:t>
            </a:r>
          </a:p>
        </p:txBody>
      </p:sp>
    </p:spTree>
    <p:extLst>
      <p:ext uri="{BB962C8B-B14F-4D97-AF65-F5344CB8AC3E}">
        <p14:creationId xmlns:p14="http://schemas.microsoft.com/office/powerpoint/2010/main" val="112046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Conclusion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5913" y="1814513"/>
            <a:ext cx="10344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Machine learning is so popular not only in the area of traditional computer science.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Stock market is complex but beautiful and absolutely worth a try.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We’ll keep updating our project on </a:t>
            </a:r>
            <a:r>
              <a:rPr lang="en-US" sz="2800" dirty="0" err="1" smtClean="0"/>
              <a:t>Github</a:t>
            </a:r>
            <a:r>
              <a:rPr lang="en-US" sz="2800" dirty="0" smtClean="0"/>
              <a:t>. Keep eyes on us if you are interested!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4000370"/>
            <a:ext cx="7758112" cy="28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08" y="1857375"/>
            <a:ext cx="3234212" cy="3143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7056463" cy="1104900"/>
          </a:xfrm>
          <a:prstGeom prst="rect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" y="5753100"/>
            <a:ext cx="7056463" cy="1104900"/>
          </a:xfrm>
          <a:prstGeom prst="rect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67451" y="2292791"/>
            <a:ext cx="8178955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zh-CN" sz="8800" b="1" dirty="0" smtClean="0">
                <a:solidFill>
                  <a:schemeClr val="bg1">
                    <a:lumMod val="95000"/>
                  </a:schemeClr>
                </a:solidFill>
                <a:latin typeface="Agency FB" pitchFamily="34" charset="0"/>
              </a:rPr>
              <a:t>THANKS</a:t>
            </a:r>
          </a:p>
          <a:p>
            <a:pPr>
              <a:lnSpc>
                <a:spcPts val="8500"/>
              </a:lnSpc>
            </a:pPr>
            <a:r>
              <a:rPr lang="en-US" altLang="zh-CN" sz="8800" dirty="0" smtClean="0">
                <a:solidFill>
                  <a:schemeClr val="bg1">
                    <a:lumMod val="95000"/>
                  </a:schemeClr>
                </a:solidFill>
                <a:latin typeface="Agency FB" pitchFamily="34" charset="0"/>
              </a:rPr>
              <a:t>FOR WATCHING</a:t>
            </a:r>
            <a:endParaRPr lang="zh-CN" altLang="en-US" sz="5400" dirty="0">
              <a:solidFill>
                <a:schemeClr val="bg1">
                  <a:lumMod val="95000"/>
                </a:schemeClr>
              </a:solidFill>
              <a:latin typeface="Agency FB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67451" y="1109662"/>
            <a:ext cx="5600699" cy="238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67451" y="5510210"/>
            <a:ext cx="5572124" cy="242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1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Outline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30131" y="2032748"/>
            <a:ext cx="107362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Problem Introduction</a:t>
            </a:r>
          </a:p>
          <a:p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Model Comparison</a:t>
            </a:r>
          </a:p>
          <a:p>
            <a:r>
              <a:rPr lang="en-US" altLang="zh-CN" sz="3600" dirty="0" err="1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Backtesting</a:t>
            </a:r>
            <a:endParaRPr lang="en-US" altLang="zh-CN" sz="3600" dirty="0" smtClean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Future Work</a:t>
            </a:r>
          </a:p>
          <a:p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Conclusion</a:t>
            </a:r>
            <a:endParaRPr lang="en-US" altLang="zh-CN" sz="36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368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Problem Introduction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1186363"/>
            <a:ext cx="10736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026" name="Picture 2" descr="stock_pric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07" y="2540580"/>
            <a:ext cx="6762044" cy="343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439998" y="1029080"/>
            <a:ext cx="90473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As we all known, stock price prediction is always a hot and unsolved topic, we are all interested in stock trading and wonder if we could make accurate predictions using machine learning methods.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5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Problem Introduction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1186363"/>
            <a:ext cx="10736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39998" y="1029080"/>
            <a:ext cx="90473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we did in this project</a:t>
            </a:r>
          </a:p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project, we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reprocessed raw data of hundreds of stocks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Trained three three machine learning models to learn the rules of each single stock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 Networks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Backtested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simulated stock market using predictions of the best model out of the above three</a:t>
            </a:r>
          </a:p>
          <a:p>
            <a:pPr marL="800100" lvl="1" indent="-342900">
              <a:buFont typeface="Arial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Model Comparison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930968"/>
            <a:ext cx="1073629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46" y="1731187"/>
            <a:ext cx="4650609" cy="306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096000" y="1659852"/>
            <a:ext cx="573479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</a:t>
            </a:r>
            <a:r>
              <a:rPr lang="en-US" altLang="zh-CN" sz="2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model, we choose the close </a:t>
            </a:r>
            <a:r>
              <a:rPr lang="en-US" altLang="zh-CN" sz="22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prices of last </a:t>
            </a:r>
            <a:r>
              <a:rPr lang="en-US" altLang="zh-CN" sz="2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altLang="zh-CN" sz="22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 as </a:t>
            </a:r>
            <a:r>
              <a:rPr lang="en-US" altLang="zh-CN" sz="2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altLang="zh-CN" sz="22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2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sz="22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the price change ratio of next day.</a:t>
            </a:r>
            <a:endParaRPr lang="zh-CN" altLang="en-US" sz="22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2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Model Comparison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930968"/>
            <a:ext cx="1073629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98" y="1572751"/>
            <a:ext cx="7818302" cy="4855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87583" y="2896670"/>
            <a:ext cx="2128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MSE: 0.015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74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Model Comparison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1007434"/>
            <a:ext cx="107362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4" y="1643495"/>
            <a:ext cx="4608336" cy="384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080296" y="1788674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2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altLang="zh-CN" sz="2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 are used for the purpose </a:t>
            </a:r>
            <a:r>
              <a:rPr lang="en-US" altLang="zh-CN" sz="22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unsupervised learning , </a:t>
            </a:r>
            <a:r>
              <a:rPr lang="en-US" altLang="zh-CN" sz="2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classification, or regression. That is, they help group unlabeled data, categorize that data or predict continuous values after supervised training</a:t>
            </a:r>
            <a:r>
              <a:rPr lang="en-US" altLang="zh-CN" sz="22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6096000" y="4000370"/>
            <a:ext cx="609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the linear model we mentioned before, in </a:t>
            </a:r>
            <a:r>
              <a:rPr lang="en-US" altLang="zh-CN" sz="2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model, we </a:t>
            </a:r>
            <a:r>
              <a:rPr lang="en-US" altLang="zh-CN" sz="22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choose </a:t>
            </a:r>
            <a:r>
              <a:rPr lang="en-US" altLang="zh-CN" sz="2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last 15 day close price as our input.</a:t>
            </a:r>
            <a:endParaRPr lang="zh-CN" altLang="en-US" sz="22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43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Model Comparison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930968"/>
            <a:ext cx="1073629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87583" y="2896670"/>
            <a:ext cx="2356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MSE</a:t>
            </a:r>
            <a:r>
              <a:rPr lang="en-US" sz="3200" smtClean="0"/>
              <a:t>: 0.0002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98" y="1577021"/>
            <a:ext cx="7772400" cy="48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8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88288" y="-88288"/>
            <a:ext cx="1263423" cy="1440000"/>
          </a:xfrm>
          <a:prstGeom prst="rtTriangle">
            <a:avLst/>
          </a:prstGeom>
          <a:solidFill>
            <a:srgbClr val="E4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0000" y="112841"/>
            <a:ext cx="1073629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dirty="0" smtClean="0">
                <a:solidFill>
                  <a:srgbClr val="3B3838"/>
                </a:solidFill>
                <a:latin typeface="+mj-lt"/>
              </a:rPr>
              <a:t>Model Comparison</a:t>
            </a:r>
          </a:p>
        </p:txBody>
      </p:sp>
      <p:sp>
        <p:nvSpPr>
          <p:cNvPr id="20" name="椭圆 19"/>
          <p:cNvSpPr/>
          <p:nvPr/>
        </p:nvSpPr>
        <p:spPr>
          <a:xfrm>
            <a:off x="5544150" y="2896670"/>
            <a:ext cx="1103700" cy="11037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39999" y="1186363"/>
            <a:ext cx="10736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39999" y="994141"/>
            <a:ext cx="5207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99" y="2024916"/>
            <a:ext cx="9562615" cy="2235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9999" y="5131757"/>
            <a:ext cx="9375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this model, we use TP matrix as input because CNNs processes 2 dimensional data.</a:t>
            </a:r>
          </a:p>
          <a:p>
            <a:r>
              <a:rPr lang="en-US" sz="2400" dirty="0" smtClean="0"/>
              <a:t>And TP matrix has been proved useful in financial area.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469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612</Words>
  <Application>Microsoft Macintosh PowerPoint</Application>
  <PresentationFormat>Widescreen</PresentationFormat>
  <Paragraphs>119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Agency FB</vt:lpstr>
      <vt:lpstr>Calibri</vt:lpstr>
      <vt:lpstr>Calibri Light</vt:lpstr>
      <vt:lpstr>Times New Roman</vt:lpstr>
      <vt:lpstr>宋体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 Siyuan</dc:creator>
  <cp:keywords>HKUST DB</cp:keywords>
  <dc:description>http://www.ypppt.com/</dc:description>
  <cp:lastModifiedBy>Austin Yang</cp:lastModifiedBy>
  <cp:revision>355</cp:revision>
  <dcterms:created xsi:type="dcterms:W3CDTF">2014-12-09T08:30:00Z</dcterms:created>
  <dcterms:modified xsi:type="dcterms:W3CDTF">2017-05-08T12:10:33Z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